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29c45013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29c45013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548813aba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548813aba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529c450139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529c450139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529c450139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29c450139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29c45013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29c45013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29c45013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29c45013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529c450139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29c450139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2a82fbb5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2a82fbb5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2a82fbb5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2a82fbb5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529c450139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529c450139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52a82fbb5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52a82fbb5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529c450139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529c450139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529c450139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29c45013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29c450139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29c450139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529c450139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529c45013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29c450139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529c450139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529c450139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529c45013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529c450139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529c450139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52a82fbb5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52a82fbb5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529c450139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29c450139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29c450139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529c450139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52a82fbb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52a82fbb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529c450139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529c45013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529c45013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529c45013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529c450139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529c450139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529c450139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29c450139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529c450139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529c450139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529c45013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529c45013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52a82fbb5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52a82fbb5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22.jpg"/><Relationship Id="rId5"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8.jpg"/><Relationship Id="rId5"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4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5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drive.google.com/file/d/17HZ04b-32bR7c4FNxZfCq2U48WWmYLg4/view?ts=5c8a7b76"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youtube.com/watch?v=BFqmzsZiBYk"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34.png"/><Relationship Id="rId5"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0.jpg"/><Relationship Id="rId4" Type="http://schemas.openxmlformats.org/officeDocument/2006/relationships/image" Target="../media/image1.jpg"/><Relationship Id="rId5"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638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HHP Service Learning Honduras 2019</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019775" y="1896400"/>
            <a:ext cx="5256399" cy="2961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Photos</a:t>
            </a:r>
            <a:endParaRPr/>
          </a:p>
        </p:txBody>
      </p:sp>
      <p:sp>
        <p:nvSpPr>
          <p:cNvPr id="124" name="Google Shape;124;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5" name="Google Shape;125;p22"/>
          <p:cNvPicPr preferRelativeResize="0"/>
          <p:nvPr/>
        </p:nvPicPr>
        <p:blipFill>
          <a:blip r:embed="rId3">
            <a:alphaModFix/>
          </a:blip>
          <a:stretch>
            <a:fillRect/>
          </a:stretch>
        </p:blipFill>
        <p:spPr>
          <a:xfrm>
            <a:off x="1908150" y="194900"/>
            <a:ext cx="3553620" cy="2369080"/>
          </a:xfrm>
          <a:prstGeom prst="rect">
            <a:avLst/>
          </a:prstGeom>
          <a:noFill/>
          <a:ln>
            <a:noFill/>
          </a:ln>
        </p:spPr>
      </p:pic>
      <p:pic>
        <p:nvPicPr>
          <p:cNvPr id="126" name="Google Shape;126;p22"/>
          <p:cNvPicPr preferRelativeResize="0"/>
          <p:nvPr/>
        </p:nvPicPr>
        <p:blipFill>
          <a:blip r:embed="rId4">
            <a:alphaModFix/>
          </a:blip>
          <a:stretch>
            <a:fillRect/>
          </a:stretch>
        </p:blipFill>
        <p:spPr>
          <a:xfrm>
            <a:off x="5663175" y="194900"/>
            <a:ext cx="3314850" cy="4869105"/>
          </a:xfrm>
          <a:prstGeom prst="rect">
            <a:avLst/>
          </a:prstGeom>
          <a:noFill/>
          <a:ln>
            <a:noFill/>
          </a:ln>
        </p:spPr>
      </p:pic>
      <p:pic>
        <p:nvPicPr>
          <p:cNvPr id="127" name="Google Shape;127;p22"/>
          <p:cNvPicPr preferRelativeResize="0"/>
          <p:nvPr/>
        </p:nvPicPr>
        <p:blipFill>
          <a:blip r:embed="rId5">
            <a:alphaModFix/>
          </a:blip>
          <a:stretch>
            <a:fillRect/>
          </a:stretch>
        </p:blipFill>
        <p:spPr>
          <a:xfrm>
            <a:off x="1908150" y="2694925"/>
            <a:ext cx="3553620" cy="23690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Photos</a:t>
            </a:r>
            <a:endParaRPr/>
          </a:p>
        </p:txBody>
      </p:sp>
      <p:sp>
        <p:nvSpPr>
          <p:cNvPr id="133" name="Google Shape;133;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4" name="Google Shape;134;p23"/>
          <p:cNvPicPr preferRelativeResize="0"/>
          <p:nvPr/>
        </p:nvPicPr>
        <p:blipFill>
          <a:blip r:embed="rId3">
            <a:alphaModFix/>
          </a:blip>
          <a:stretch>
            <a:fillRect/>
          </a:stretch>
        </p:blipFill>
        <p:spPr>
          <a:xfrm>
            <a:off x="234704" y="1152475"/>
            <a:ext cx="4464525" cy="2721975"/>
          </a:xfrm>
          <a:prstGeom prst="rect">
            <a:avLst/>
          </a:prstGeom>
          <a:noFill/>
          <a:ln>
            <a:noFill/>
          </a:ln>
        </p:spPr>
      </p:pic>
      <p:pic>
        <p:nvPicPr>
          <p:cNvPr id="135" name="Google Shape;135;p23"/>
          <p:cNvPicPr preferRelativeResize="0"/>
          <p:nvPr/>
        </p:nvPicPr>
        <p:blipFill>
          <a:blip r:embed="rId4">
            <a:alphaModFix/>
          </a:blip>
          <a:stretch>
            <a:fillRect/>
          </a:stretch>
        </p:blipFill>
        <p:spPr>
          <a:xfrm>
            <a:off x="4905375" y="154000"/>
            <a:ext cx="3926924" cy="2617950"/>
          </a:xfrm>
          <a:prstGeom prst="rect">
            <a:avLst/>
          </a:prstGeom>
          <a:noFill/>
          <a:ln>
            <a:noFill/>
          </a:ln>
        </p:spPr>
      </p:pic>
      <p:pic>
        <p:nvPicPr>
          <p:cNvPr id="136" name="Google Shape;136;p23"/>
          <p:cNvPicPr preferRelativeResize="0"/>
          <p:nvPr/>
        </p:nvPicPr>
        <p:blipFill>
          <a:blip r:embed="rId5">
            <a:alphaModFix/>
          </a:blip>
          <a:stretch>
            <a:fillRect/>
          </a:stretch>
        </p:blipFill>
        <p:spPr>
          <a:xfrm>
            <a:off x="5044030" y="2956725"/>
            <a:ext cx="2979797" cy="19865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0" y="445025"/>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Sarah: Children’s Homes in Honduras and at Villa Soleada</a:t>
            </a:r>
            <a:endParaRPr sz="2700"/>
          </a:p>
        </p:txBody>
      </p:sp>
      <p:sp>
        <p:nvSpPr>
          <p:cNvPr id="142" name="Google Shape;142;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3" name="Google Shape;143;p24"/>
          <p:cNvPicPr preferRelativeResize="0"/>
          <p:nvPr/>
        </p:nvPicPr>
        <p:blipFill>
          <a:blip r:embed="rId3">
            <a:alphaModFix/>
          </a:blip>
          <a:stretch>
            <a:fillRect/>
          </a:stretch>
        </p:blipFill>
        <p:spPr>
          <a:xfrm>
            <a:off x="102775" y="1107725"/>
            <a:ext cx="2874125" cy="3832166"/>
          </a:xfrm>
          <a:prstGeom prst="rect">
            <a:avLst/>
          </a:prstGeom>
          <a:noFill/>
          <a:ln>
            <a:noFill/>
          </a:ln>
        </p:spPr>
      </p:pic>
      <p:pic>
        <p:nvPicPr>
          <p:cNvPr id="144" name="Google Shape;144;p24"/>
          <p:cNvPicPr preferRelativeResize="0"/>
          <p:nvPr/>
        </p:nvPicPr>
        <p:blipFill>
          <a:blip r:embed="rId4">
            <a:alphaModFix/>
          </a:blip>
          <a:stretch>
            <a:fillRect/>
          </a:stretch>
        </p:blipFill>
        <p:spPr>
          <a:xfrm>
            <a:off x="6167074" y="1152475"/>
            <a:ext cx="2809801" cy="3742674"/>
          </a:xfrm>
          <a:prstGeom prst="rect">
            <a:avLst/>
          </a:prstGeom>
          <a:noFill/>
          <a:ln>
            <a:noFill/>
          </a:ln>
        </p:spPr>
      </p:pic>
      <p:pic>
        <p:nvPicPr>
          <p:cNvPr id="145" name="Google Shape;145;p24"/>
          <p:cNvPicPr preferRelativeResize="0"/>
          <p:nvPr/>
        </p:nvPicPr>
        <p:blipFill rotWithShape="1">
          <a:blip r:embed="rId5">
            <a:alphaModFix/>
          </a:blip>
          <a:srcRect b="0" l="12211" r="12271" t="0"/>
          <a:stretch/>
        </p:blipFill>
        <p:spPr>
          <a:xfrm>
            <a:off x="3025887" y="1125625"/>
            <a:ext cx="3092221" cy="3796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311700" y="336775"/>
            <a:ext cx="8520600" cy="54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2" name="Google Shape;152;p25"/>
          <p:cNvPicPr preferRelativeResize="0"/>
          <p:nvPr/>
        </p:nvPicPr>
        <p:blipFill>
          <a:blip r:embed="rId3">
            <a:alphaModFix/>
          </a:blip>
          <a:stretch>
            <a:fillRect/>
          </a:stretch>
        </p:blipFill>
        <p:spPr>
          <a:xfrm>
            <a:off x="4816925" y="428625"/>
            <a:ext cx="4235224" cy="4429100"/>
          </a:xfrm>
          <a:prstGeom prst="rect">
            <a:avLst/>
          </a:prstGeom>
          <a:noFill/>
          <a:ln>
            <a:noFill/>
          </a:ln>
        </p:spPr>
      </p:pic>
      <p:pic>
        <p:nvPicPr>
          <p:cNvPr id="153" name="Google Shape;153;p25"/>
          <p:cNvPicPr preferRelativeResize="0"/>
          <p:nvPr/>
        </p:nvPicPr>
        <p:blipFill rotWithShape="1">
          <a:blip r:embed="rId4">
            <a:alphaModFix/>
          </a:blip>
          <a:srcRect b="0" l="9897" r="-5710" t="10185"/>
          <a:stretch/>
        </p:blipFill>
        <p:spPr>
          <a:xfrm>
            <a:off x="132675" y="428625"/>
            <a:ext cx="4684247" cy="44291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86100" y="0"/>
            <a:ext cx="8971800" cy="121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Giselle and Lily:</a:t>
            </a:r>
            <a:endParaRPr/>
          </a:p>
          <a:p>
            <a:pPr indent="0" lvl="0" marL="0" rtl="0" algn="ctr">
              <a:spcBef>
                <a:spcPts val="0"/>
              </a:spcBef>
              <a:spcAft>
                <a:spcPts val="0"/>
              </a:spcAft>
              <a:buNone/>
            </a:pPr>
            <a:r>
              <a:rPr lang="en"/>
              <a:t>Isaias and the walk to his school/our worksite</a:t>
            </a:r>
            <a:br>
              <a:rPr lang="en"/>
            </a:br>
            <a:r>
              <a:rPr lang="en"/>
              <a:t>Marco Aurelio Soto</a:t>
            </a:r>
            <a:endParaRPr/>
          </a:p>
        </p:txBody>
      </p:sp>
      <p:sp>
        <p:nvSpPr>
          <p:cNvPr id="159" name="Google Shape;159;p26"/>
          <p:cNvSpPr txBox="1"/>
          <p:nvPr>
            <p:ph idx="1" type="body"/>
          </p:nvPr>
        </p:nvSpPr>
        <p:spPr>
          <a:xfrm>
            <a:off x="375350" y="4111450"/>
            <a:ext cx="8520600" cy="1108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Video: </a:t>
            </a:r>
            <a:r>
              <a:rPr lang="en" u="sng">
                <a:solidFill>
                  <a:schemeClr val="hlink"/>
                </a:solidFill>
                <a:hlinkClick r:id="rId3"/>
              </a:rPr>
              <a:t>https://drive.google.com/file/d/17HZ04b-32bR7c4FNxZfCq2U48WWmYLg4/view?ts=5c8a7b76</a:t>
            </a:r>
            <a:r>
              <a:rPr lang="en"/>
              <a:t> </a:t>
            </a:r>
            <a:endParaRPr/>
          </a:p>
        </p:txBody>
      </p:sp>
      <p:pic>
        <p:nvPicPr>
          <p:cNvPr id="160" name="Google Shape;160;p26"/>
          <p:cNvPicPr preferRelativeResize="0"/>
          <p:nvPr/>
        </p:nvPicPr>
        <p:blipFill>
          <a:blip r:embed="rId4">
            <a:alphaModFix/>
          </a:blip>
          <a:stretch>
            <a:fillRect/>
          </a:stretch>
        </p:blipFill>
        <p:spPr>
          <a:xfrm>
            <a:off x="2740950" y="1454875"/>
            <a:ext cx="4061750" cy="2707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7" name="Google Shape;167;p27"/>
          <p:cNvPicPr preferRelativeResize="0"/>
          <p:nvPr/>
        </p:nvPicPr>
        <p:blipFill>
          <a:blip r:embed="rId3">
            <a:alphaModFix/>
          </a:blip>
          <a:stretch>
            <a:fillRect/>
          </a:stretch>
        </p:blipFill>
        <p:spPr>
          <a:xfrm>
            <a:off x="3064625" y="1017725"/>
            <a:ext cx="5675275" cy="3416400"/>
          </a:xfrm>
          <a:prstGeom prst="rect">
            <a:avLst/>
          </a:prstGeom>
          <a:noFill/>
          <a:ln>
            <a:noFill/>
          </a:ln>
        </p:spPr>
      </p:pic>
      <p:pic>
        <p:nvPicPr>
          <p:cNvPr id="168" name="Google Shape;168;p27"/>
          <p:cNvPicPr preferRelativeResize="0"/>
          <p:nvPr/>
        </p:nvPicPr>
        <p:blipFill>
          <a:blip r:embed="rId4">
            <a:alphaModFix/>
          </a:blip>
          <a:stretch>
            <a:fillRect/>
          </a:stretch>
        </p:blipFill>
        <p:spPr>
          <a:xfrm>
            <a:off x="626825" y="1017722"/>
            <a:ext cx="2277594" cy="3416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Jake: Construction projects at Marco Aurelio Soto</a:t>
            </a:r>
            <a:endParaRPr/>
          </a:p>
        </p:txBody>
      </p:sp>
      <p:sp>
        <p:nvSpPr>
          <p:cNvPr id="174" name="Google Shape;174;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5" name="Google Shape;175;p28"/>
          <p:cNvPicPr preferRelativeResize="0"/>
          <p:nvPr/>
        </p:nvPicPr>
        <p:blipFill>
          <a:blip r:embed="rId3">
            <a:alphaModFix/>
          </a:blip>
          <a:stretch>
            <a:fillRect/>
          </a:stretch>
        </p:blipFill>
        <p:spPr>
          <a:xfrm>
            <a:off x="6173269" y="1196350"/>
            <a:ext cx="2711507" cy="3615350"/>
          </a:xfrm>
          <a:prstGeom prst="rect">
            <a:avLst/>
          </a:prstGeom>
          <a:noFill/>
          <a:ln>
            <a:noFill/>
          </a:ln>
        </p:spPr>
      </p:pic>
      <p:pic>
        <p:nvPicPr>
          <p:cNvPr id="176" name="Google Shape;176;p28"/>
          <p:cNvPicPr preferRelativeResize="0"/>
          <p:nvPr/>
        </p:nvPicPr>
        <p:blipFill>
          <a:blip r:embed="rId4">
            <a:alphaModFix/>
          </a:blip>
          <a:stretch>
            <a:fillRect/>
          </a:stretch>
        </p:blipFill>
        <p:spPr>
          <a:xfrm>
            <a:off x="472100" y="1196350"/>
            <a:ext cx="5625149" cy="37500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3" name="Google Shape;183;p29"/>
          <p:cNvPicPr preferRelativeResize="0"/>
          <p:nvPr/>
        </p:nvPicPr>
        <p:blipFill>
          <a:blip r:embed="rId3">
            <a:alphaModFix/>
          </a:blip>
          <a:stretch>
            <a:fillRect/>
          </a:stretch>
        </p:blipFill>
        <p:spPr>
          <a:xfrm>
            <a:off x="92400" y="1420276"/>
            <a:ext cx="4003274" cy="2668830"/>
          </a:xfrm>
          <a:prstGeom prst="rect">
            <a:avLst/>
          </a:prstGeom>
          <a:noFill/>
          <a:ln>
            <a:noFill/>
          </a:ln>
        </p:spPr>
      </p:pic>
      <p:pic>
        <p:nvPicPr>
          <p:cNvPr id="184" name="Google Shape;184;p29"/>
          <p:cNvPicPr preferRelativeResize="0"/>
          <p:nvPr/>
        </p:nvPicPr>
        <p:blipFill>
          <a:blip r:embed="rId4">
            <a:alphaModFix/>
          </a:blip>
          <a:stretch>
            <a:fillRect/>
          </a:stretch>
        </p:blipFill>
        <p:spPr>
          <a:xfrm>
            <a:off x="4311272" y="1324677"/>
            <a:ext cx="4290029" cy="28600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1" name="Google Shape;191;p30"/>
          <p:cNvPicPr preferRelativeResize="0"/>
          <p:nvPr/>
        </p:nvPicPr>
        <p:blipFill>
          <a:blip r:embed="rId3">
            <a:alphaModFix/>
          </a:blip>
          <a:stretch>
            <a:fillRect/>
          </a:stretch>
        </p:blipFill>
        <p:spPr>
          <a:xfrm>
            <a:off x="1365863" y="294025"/>
            <a:ext cx="6412274" cy="4274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8" name="Google Shape;198;p31"/>
          <p:cNvPicPr preferRelativeResize="0"/>
          <p:nvPr/>
        </p:nvPicPr>
        <p:blipFill>
          <a:blip r:embed="rId3">
            <a:alphaModFix/>
          </a:blip>
          <a:stretch>
            <a:fillRect/>
          </a:stretch>
        </p:blipFill>
        <p:spPr>
          <a:xfrm>
            <a:off x="156650" y="1062975"/>
            <a:ext cx="4249725" cy="2833150"/>
          </a:xfrm>
          <a:prstGeom prst="rect">
            <a:avLst/>
          </a:prstGeom>
          <a:noFill/>
          <a:ln>
            <a:noFill/>
          </a:ln>
        </p:spPr>
      </p:pic>
      <p:pic>
        <p:nvPicPr>
          <p:cNvPr id="199" name="Google Shape;199;p31"/>
          <p:cNvPicPr preferRelativeResize="0"/>
          <p:nvPr/>
        </p:nvPicPr>
        <p:blipFill>
          <a:blip r:embed="rId4">
            <a:alphaModFix/>
          </a:blip>
          <a:stretch>
            <a:fillRect/>
          </a:stretch>
        </p:blipFill>
        <p:spPr>
          <a:xfrm>
            <a:off x="4572000" y="1062974"/>
            <a:ext cx="4249686" cy="2833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62" name="Google Shape;62;p14"/>
          <p:cNvSpPr txBox="1"/>
          <p:nvPr>
            <p:ph idx="1" type="subTitle"/>
          </p:nvPr>
        </p:nvSpPr>
        <p:spPr>
          <a:xfrm>
            <a:off x="311700" y="198725"/>
            <a:ext cx="8520600" cy="475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Introduction to Students Helping Honduras</a:t>
            </a:r>
            <a:endParaRPr/>
          </a:p>
          <a:p>
            <a:pPr indent="0" lvl="0" marL="0" rtl="0" algn="ctr">
              <a:spcBef>
                <a:spcPts val="0"/>
              </a:spcBef>
              <a:spcAft>
                <a:spcPts val="0"/>
              </a:spcAft>
              <a:buNone/>
            </a:pPr>
            <a:r>
              <a:rPr lang="en"/>
              <a:t>and Founder: Shin Fujiyama (2009 CNN Hero)</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Why Honduras?</a:t>
            </a:r>
            <a:endParaRPr/>
          </a:p>
          <a:p>
            <a:pPr indent="0" lvl="0" marL="0" rtl="0" algn="ctr">
              <a:spcBef>
                <a:spcPts val="0"/>
              </a:spcBef>
              <a:spcAft>
                <a:spcPts val="0"/>
              </a:spcAft>
              <a:buNone/>
            </a:pPr>
            <a:r>
              <a:rPr lang="en" u="sng">
                <a:solidFill>
                  <a:schemeClr val="hlink"/>
                </a:solidFill>
                <a:hlinkClick r:id="rId3"/>
              </a:rPr>
              <a:t>https://www.youtube.com/watch?v=BFqmzsZiBYk</a:t>
            </a:r>
            <a:r>
              <a:rPr lang="en"/>
              <a:t> </a:t>
            </a:r>
            <a:r>
              <a:rPr lang="en"/>
              <a:t> </a:t>
            </a:r>
            <a:endParaRPr/>
          </a:p>
        </p:txBody>
      </p:sp>
      <p:pic>
        <p:nvPicPr>
          <p:cNvPr id="63" name="Google Shape;63;p14"/>
          <p:cNvPicPr preferRelativeResize="0"/>
          <p:nvPr/>
        </p:nvPicPr>
        <p:blipFill>
          <a:blip r:embed="rId4">
            <a:alphaModFix/>
          </a:blip>
          <a:stretch>
            <a:fillRect/>
          </a:stretch>
        </p:blipFill>
        <p:spPr>
          <a:xfrm>
            <a:off x="2202150" y="1434525"/>
            <a:ext cx="4977434" cy="20415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Connor: Corruption in Honduras</a:t>
            </a:r>
            <a:endParaRPr/>
          </a:p>
        </p:txBody>
      </p:sp>
      <p:sp>
        <p:nvSpPr>
          <p:cNvPr id="205" name="Google Shape;205;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6" name="Google Shape;206;p32"/>
          <p:cNvPicPr preferRelativeResize="0"/>
          <p:nvPr/>
        </p:nvPicPr>
        <p:blipFill>
          <a:blip r:embed="rId3">
            <a:alphaModFix/>
          </a:blip>
          <a:stretch>
            <a:fillRect/>
          </a:stretch>
        </p:blipFill>
        <p:spPr>
          <a:xfrm>
            <a:off x="1731475" y="1264776"/>
            <a:ext cx="5805526" cy="3035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2808"/>
              </a:spcBef>
              <a:spcAft>
                <a:spcPts val="0"/>
              </a:spcAft>
              <a:buClr>
                <a:srgbClr val="000000"/>
              </a:buClr>
              <a:buSzPts val="1100"/>
              <a:buFont typeface="Arial"/>
              <a:buNone/>
            </a:pPr>
            <a:r>
              <a:rPr lang="en">
                <a:solidFill>
                  <a:srgbClr val="D9D9D9"/>
                </a:solidFill>
              </a:rPr>
              <a:t>● The corruption of the government of Honduras is high</a:t>
            </a:r>
            <a:endParaRPr>
              <a:solidFill>
                <a:srgbClr val="D9D9D9"/>
              </a:solidFill>
            </a:endParaRPr>
          </a:p>
          <a:p>
            <a:pPr indent="0" lvl="0" marL="0" rtl="0" algn="l">
              <a:spcBef>
                <a:spcPts val="672"/>
              </a:spcBef>
              <a:spcAft>
                <a:spcPts val="0"/>
              </a:spcAft>
              <a:buClr>
                <a:srgbClr val="000000"/>
              </a:buClr>
              <a:buSzPts val="1100"/>
              <a:buFont typeface="Arial"/>
              <a:buNone/>
            </a:pPr>
            <a:r>
              <a:rPr lang="en">
                <a:solidFill>
                  <a:srgbClr val="D9D9D9"/>
                </a:solidFill>
              </a:rPr>
              <a:t>● Many gangs bribe the police and other officials</a:t>
            </a:r>
            <a:endParaRPr>
              <a:solidFill>
                <a:srgbClr val="D9D9D9"/>
              </a:solidFill>
            </a:endParaRPr>
          </a:p>
          <a:p>
            <a:pPr indent="0" lvl="0" marL="0" rtl="0" algn="l">
              <a:spcBef>
                <a:spcPts val="672"/>
              </a:spcBef>
              <a:spcAft>
                <a:spcPts val="0"/>
              </a:spcAft>
              <a:buClr>
                <a:srgbClr val="000000"/>
              </a:buClr>
              <a:buSzPts val="1100"/>
              <a:buFont typeface="Arial"/>
              <a:buNone/>
            </a:pPr>
            <a:r>
              <a:rPr lang="en">
                <a:solidFill>
                  <a:srgbClr val="D9D9D9"/>
                </a:solidFill>
              </a:rPr>
              <a:t>● There is a 95% impunity rate</a:t>
            </a:r>
            <a:endParaRPr>
              <a:solidFill>
                <a:srgbClr val="D9D9D9"/>
              </a:solidFill>
            </a:endParaRPr>
          </a:p>
          <a:p>
            <a:pPr indent="0" lvl="0" marL="0" rtl="0" algn="l">
              <a:spcBef>
                <a:spcPts val="696"/>
              </a:spcBef>
              <a:spcAft>
                <a:spcPts val="0"/>
              </a:spcAft>
              <a:buClr>
                <a:srgbClr val="000000"/>
              </a:buClr>
              <a:buSzPts val="1100"/>
              <a:buFont typeface="Arial"/>
              <a:buNone/>
            </a:pPr>
            <a:r>
              <a:rPr lang="en">
                <a:solidFill>
                  <a:srgbClr val="D9D9D9"/>
                </a:solidFill>
              </a:rPr>
              <a:t>● The Honduran President’s brother is in jail in the U.S. on drug charges</a:t>
            </a:r>
            <a:endParaRPr>
              <a:solidFill>
                <a:srgbClr val="D9D9D9"/>
              </a:solidFill>
            </a:endParaRPr>
          </a:p>
          <a:p>
            <a:pPr indent="0" lvl="0" marL="0" rtl="0" algn="l">
              <a:spcBef>
                <a:spcPts val="672"/>
              </a:spcBef>
              <a:spcAft>
                <a:spcPts val="0"/>
              </a:spcAft>
              <a:buClr>
                <a:srgbClr val="000000"/>
              </a:buClr>
              <a:buSzPts val="1100"/>
              <a:buFont typeface="Arial"/>
              <a:buNone/>
            </a:pPr>
            <a:r>
              <a:rPr lang="en">
                <a:solidFill>
                  <a:srgbClr val="D9D9D9"/>
                </a:solidFill>
              </a:rPr>
              <a:t>● The widespread corruption is one of the major things that is holding Honduras as a country back</a:t>
            </a:r>
            <a:endParaRPr>
              <a:solidFill>
                <a:srgbClr val="D9D9D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Anna and Jaden: service learning definition</a:t>
            </a:r>
            <a:endParaRPr/>
          </a:p>
        </p:txBody>
      </p:sp>
      <p:sp>
        <p:nvSpPr>
          <p:cNvPr id="218" name="Google Shape;218;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19" name="Google Shape;219;p34"/>
          <p:cNvPicPr preferRelativeResize="0"/>
          <p:nvPr/>
        </p:nvPicPr>
        <p:blipFill>
          <a:blip r:embed="rId3">
            <a:alphaModFix/>
          </a:blip>
          <a:stretch>
            <a:fillRect/>
          </a:stretch>
        </p:blipFill>
        <p:spPr>
          <a:xfrm>
            <a:off x="441476" y="1264950"/>
            <a:ext cx="5364049" cy="3547524"/>
          </a:xfrm>
          <a:prstGeom prst="rect">
            <a:avLst/>
          </a:prstGeom>
          <a:noFill/>
          <a:ln>
            <a:noFill/>
          </a:ln>
        </p:spPr>
      </p:pic>
      <p:pic>
        <p:nvPicPr>
          <p:cNvPr id="220" name="Google Shape;220;p34"/>
          <p:cNvPicPr preferRelativeResize="0"/>
          <p:nvPr/>
        </p:nvPicPr>
        <p:blipFill>
          <a:blip r:embed="rId4">
            <a:alphaModFix/>
          </a:blip>
          <a:stretch>
            <a:fillRect/>
          </a:stretch>
        </p:blipFill>
        <p:spPr>
          <a:xfrm>
            <a:off x="4571991" y="1398325"/>
            <a:ext cx="4227410" cy="31705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5"/>
          <p:cNvSpPr txBox="1"/>
          <p:nvPr>
            <p:ph idx="1" type="body"/>
          </p:nvPr>
        </p:nvSpPr>
        <p:spPr>
          <a:xfrm>
            <a:off x="935575" y="1221800"/>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600">
                <a:solidFill>
                  <a:srgbClr val="FFFFFF"/>
                </a:solidFill>
              </a:rPr>
              <a:t>"The aim of service-learning is to enable students to see their actions in the larger context of social justice and social change… to empower individuals to bring about effective social, economic, and political change.”  - David Busch</a:t>
            </a:r>
            <a:endParaRPr sz="1600">
              <a:solidFill>
                <a:srgbClr val="FFFFFF"/>
              </a:solidFill>
            </a:endParaRPr>
          </a:p>
        </p:txBody>
      </p:sp>
      <p:pic>
        <p:nvPicPr>
          <p:cNvPr id="227" name="Google Shape;227;p35"/>
          <p:cNvPicPr preferRelativeResize="0"/>
          <p:nvPr/>
        </p:nvPicPr>
        <p:blipFill>
          <a:blip r:embed="rId3">
            <a:alphaModFix/>
          </a:blip>
          <a:stretch>
            <a:fillRect/>
          </a:stretch>
        </p:blipFill>
        <p:spPr>
          <a:xfrm>
            <a:off x="5017398" y="766350"/>
            <a:ext cx="3141475" cy="4188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6"/>
          <p:cNvSpPr txBox="1"/>
          <p:nvPr>
            <p:ph type="title"/>
          </p:nvPr>
        </p:nvSpPr>
        <p:spPr>
          <a:xfrm>
            <a:off x="-101850" y="445025"/>
            <a:ext cx="9347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Emily and Lauren: Making Baleadas, the national food of Honduras</a:t>
            </a:r>
            <a:endParaRPr sz="2400"/>
          </a:p>
        </p:txBody>
      </p:sp>
      <p:pic>
        <p:nvPicPr>
          <p:cNvPr id="233" name="Google Shape;233;p36"/>
          <p:cNvPicPr preferRelativeResize="0"/>
          <p:nvPr/>
        </p:nvPicPr>
        <p:blipFill>
          <a:blip r:embed="rId3">
            <a:alphaModFix/>
          </a:blip>
          <a:stretch>
            <a:fillRect/>
          </a:stretch>
        </p:blipFill>
        <p:spPr>
          <a:xfrm>
            <a:off x="391850" y="1256050"/>
            <a:ext cx="4555200" cy="3416400"/>
          </a:xfrm>
          <a:prstGeom prst="rect">
            <a:avLst/>
          </a:prstGeom>
          <a:noFill/>
          <a:ln>
            <a:noFill/>
          </a:ln>
        </p:spPr>
      </p:pic>
      <p:pic>
        <p:nvPicPr>
          <p:cNvPr id="234" name="Google Shape;234;p36"/>
          <p:cNvPicPr preferRelativeResize="0"/>
          <p:nvPr/>
        </p:nvPicPr>
        <p:blipFill>
          <a:blip r:embed="rId4">
            <a:alphaModFix/>
          </a:blip>
          <a:stretch>
            <a:fillRect/>
          </a:stretch>
        </p:blipFill>
        <p:spPr>
          <a:xfrm>
            <a:off x="4622976" y="1740013"/>
            <a:ext cx="4327224" cy="24484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1" name="Google Shape;241;p37"/>
          <p:cNvPicPr preferRelativeResize="0"/>
          <p:nvPr/>
        </p:nvPicPr>
        <p:blipFill>
          <a:blip r:embed="rId3">
            <a:alphaModFix/>
          </a:blip>
          <a:stretch>
            <a:fillRect/>
          </a:stretch>
        </p:blipFill>
        <p:spPr>
          <a:xfrm>
            <a:off x="494288" y="0"/>
            <a:ext cx="3857625" cy="5143500"/>
          </a:xfrm>
          <a:prstGeom prst="rect">
            <a:avLst/>
          </a:prstGeom>
          <a:noFill/>
          <a:ln>
            <a:noFill/>
          </a:ln>
        </p:spPr>
      </p:pic>
      <p:pic>
        <p:nvPicPr>
          <p:cNvPr id="242" name="Google Shape;242;p37"/>
          <p:cNvPicPr preferRelativeResize="0"/>
          <p:nvPr/>
        </p:nvPicPr>
        <p:blipFill>
          <a:blip r:embed="rId4">
            <a:alphaModFix/>
          </a:blip>
          <a:stretch>
            <a:fillRect/>
          </a:stretch>
        </p:blipFill>
        <p:spPr>
          <a:xfrm>
            <a:off x="4571988" y="166275"/>
            <a:ext cx="3857625"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Scout: How to Get Involved</a:t>
            </a:r>
            <a:endParaRPr/>
          </a:p>
        </p:txBody>
      </p:sp>
      <p:sp>
        <p:nvSpPr>
          <p:cNvPr id="248" name="Google Shape;248;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9" name="Google Shape;249;p38"/>
          <p:cNvPicPr preferRelativeResize="0"/>
          <p:nvPr/>
        </p:nvPicPr>
        <p:blipFill>
          <a:blip r:embed="rId3">
            <a:alphaModFix/>
          </a:blip>
          <a:stretch>
            <a:fillRect/>
          </a:stretch>
        </p:blipFill>
        <p:spPr>
          <a:xfrm>
            <a:off x="631647" y="1017725"/>
            <a:ext cx="2882250" cy="3843024"/>
          </a:xfrm>
          <a:prstGeom prst="rect">
            <a:avLst/>
          </a:prstGeom>
          <a:noFill/>
          <a:ln>
            <a:noFill/>
          </a:ln>
        </p:spPr>
      </p:pic>
      <p:pic>
        <p:nvPicPr>
          <p:cNvPr id="250" name="Google Shape;250;p38"/>
          <p:cNvPicPr preferRelativeResize="0"/>
          <p:nvPr/>
        </p:nvPicPr>
        <p:blipFill>
          <a:blip r:embed="rId4">
            <a:alphaModFix/>
          </a:blip>
          <a:stretch>
            <a:fillRect/>
          </a:stretch>
        </p:blipFill>
        <p:spPr>
          <a:xfrm>
            <a:off x="3763275" y="1152475"/>
            <a:ext cx="4970976" cy="3728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57" name="Google Shape;257;p39"/>
          <p:cNvPicPr preferRelativeResize="0"/>
          <p:nvPr/>
        </p:nvPicPr>
        <p:blipFill>
          <a:blip r:embed="rId3">
            <a:alphaModFix/>
          </a:blip>
          <a:stretch>
            <a:fillRect/>
          </a:stretch>
        </p:blipFill>
        <p:spPr>
          <a:xfrm>
            <a:off x="714375" y="0"/>
            <a:ext cx="771525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4" name="Google Shape;264;p40"/>
          <p:cNvPicPr preferRelativeResize="0"/>
          <p:nvPr/>
        </p:nvPicPr>
        <p:blipFill>
          <a:blip r:embed="rId3">
            <a:alphaModFix/>
          </a:blip>
          <a:stretch>
            <a:fillRect/>
          </a:stretch>
        </p:blipFill>
        <p:spPr>
          <a:xfrm>
            <a:off x="714375" y="0"/>
            <a:ext cx="771525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1"/>
          <p:cNvSpPr txBox="1"/>
          <p:nvPr>
            <p:ph type="title"/>
          </p:nvPr>
        </p:nvSpPr>
        <p:spPr>
          <a:xfrm>
            <a:off x="311700" y="445025"/>
            <a:ext cx="8520600" cy="460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G-Ram: Closing and Special Recognition</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sz="2000"/>
              <a:t>Photography thanks to Susan Brooks, Jenny Jun, and others</a:t>
            </a:r>
            <a:endParaRPr sz="2000"/>
          </a:p>
        </p:txBody>
      </p:sp>
      <p:sp>
        <p:nvSpPr>
          <p:cNvPr id="270" name="Google Shape;270;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71" name="Google Shape;271;p41"/>
          <p:cNvPicPr preferRelativeResize="0"/>
          <p:nvPr/>
        </p:nvPicPr>
        <p:blipFill>
          <a:blip r:embed="rId3">
            <a:alphaModFix/>
          </a:blip>
          <a:stretch>
            <a:fillRect/>
          </a:stretch>
        </p:blipFill>
        <p:spPr>
          <a:xfrm>
            <a:off x="6585300" y="1785550"/>
            <a:ext cx="2358649" cy="1572425"/>
          </a:xfrm>
          <a:prstGeom prst="rect">
            <a:avLst/>
          </a:prstGeom>
          <a:noFill/>
          <a:ln>
            <a:noFill/>
          </a:ln>
        </p:spPr>
      </p:pic>
      <p:pic>
        <p:nvPicPr>
          <p:cNvPr id="272" name="Google Shape;272;p41"/>
          <p:cNvPicPr preferRelativeResize="0"/>
          <p:nvPr/>
        </p:nvPicPr>
        <p:blipFill>
          <a:blip r:embed="rId4">
            <a:alphaModFix/>
          </a:blip>
          <a:stretch>
            <a:fillRect/>
          </a:stretch>
        </p:blipFill>
        <p:spPr>
          <a:xfrm>
            <a:off x="186250" y="1871516"/>
            <a:ext cx="2358650" cy="1572433"/>
          </a:xfrm>
          <a:prstGeom prst="rect">
            <a:avLst/>
          </a:prstGeom>
          <a:noFill/>
          <a:ln>
            <a:noFill/>
          </a:ln>
        </p:spPr>
      </p:pic>
      <p:pic>
        <p:nvPicPr>
          <p:cNvPr id="273" name="Google Shape;273;p41"/>
          <p:cNvPicPr preferRelativeResize="0"/>
          <p:nvPr/>
        </p:nvPicPr>
        <p:blipFill>
          <a:blip r:embed="rId5">
            <a:alphaModFix/>
          </a:blip>
          <a:stretch>
            <a:fillRect/>
          </a:stretch>
        </p:blipFill>
        <p:spPr>
          <a:xfrm>
            <a:off x="2762423" y="1644338"/>
            <a:ext cx="3709627" cy="1854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69" name="Google Shape;69;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70" name="Google Shape;70;p15"/>
          <p:cNvPicPr preferRelativeResize="0"/>
          <p:nvPr/>
        </p:nvPicPr>
        <p:blipFill>
          <a:blip r:embed="rId3">
            <a:alphaModFix/>
          </a:blip>
          <a:stretch>
            <a:fillRect/>
          </a:stretch>
        </p:blipFill>
        <p:spPr>
          <a:xfrm>
            <a:off x="402474" y="268313"/>
            <a:ext cx="3455150" cy="4606874"/>
          </a:xfrm>
          <a:prstGeom prst="rect">
            <a:avLst/>
          </a:prstGeom>
          <a:noFill/>
          <a:ln>
            <a:noFill/>
          </a:ln>
        </p:spPr>
      </p:pic>
      <p:pic>
        <p:nvPicPr>
          <p:cNvPr id="71" name="Google Shape;71;p15"/>
          <p:cNvPicPr preferRelativeResize="0"/>
          <p:nvPr/>
        </p:nvPicPr>
        <p:blipFill>
          <a:blip r:embed="rId4">
            <a:alphaModFix/>
          </a:blip>
          <a:stretch>
            <a:fillRect/>
          </a:stretch>
        </p:blipFill>
        <p:spPr>
          <a:xfrm>
            <a:off x="3926925" y="268325"/>
            <a:ext cx="5143500" cy="4606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42"/>
          <p:cNvSpPr txBox="1"/>
          <p:nvPr>
            <p:ph type="title"/>
          </p:nvPr>
        </p:nvSpPr>
        <p:spPr>
          <a:xfrm>
            <a:off x="311700" y="3556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Students Helping Honduras: www.shhkids.org</a:t>
            </a:r>
            <a:endParaRPr/>
          </a:p>
        </p:txBody>
      </p:sp>
      <p:pic>
        <p:nvPicPr>
          <p:cNvPr id="279" name="Google Shape;279;p42"/>
          <p:cNvPicPr preferRelativeResize="0"/>
          <p:nvPr/>
        </p:nvPicPr>
        <p:blipFill>
          <a:blip r:embed="rId3">
            <a:alphaModFix/>
          </a:blip>
          <a:stretch>
            <a:fillRect/>
          </a:stretch>
        </p:blipFill>
        <p:spPr>
          <a:xfrm>
            <a:off x="3362953" y="744066"/>
            <a:ext cx="2713450" cy="2713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190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Wyatt and Adam: Villa Soleada Construction</a:t>
            </a:r>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8" name="Google Shape;78;p16"/>
          <p:cNvPicPr preferRelativeResize="0"/>
          <p:nvPr/>
        </p:nvPicPr>
        <p:blipFill>
          <a:blip r:embed="rId3">
            <a:alphaModFix/>
          </a:blip>
          <a:stretch>
            <a:fillRect/>
          </a:stretch>
        </p:blipFill>
        <p:spPr>
          <a:xfrm>
            <a:off x="606172" y="1017725"/>
            <a:ext cx="2882250" cy="3843024"/>
          </a:xfrm>
          <a:prstGeom prst="rect">
            <a:avLst/>
          </a:prstGeom>
          <a:noFill/>
          <a:ln>
            <a:noFill/>
          </a:ln>
        </p:spPr>
      </p:pic>
      <p:pic>
        <p:nvPicPr>
          <p:cNvPr id="79" name="Google Shape;79;p16"/>
          <p:cNvPicPr preferRelativeResize="0"/>
          <p:nvPr/>
        </p:nvPicPr>
        <p:blipFill>
          <a:blip r:embed="rId4">
            <a:alphaModFix/>
          </a:blip>
          <a:stretch>
            <a:fillRect/>
          </a:stretch>
        </p:blipFill>
        <p:spPr>
          <a:xfrm>
            <a:off x="3719525" y="1017725"/>
            <a:ext cx="5124034" cy="3843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6" name="Google Shape;86;p17"/>
          <p:cNvPicPr preferRelativeResize="0"/>
          <p:nvPr/>
        </p:nvPicPr>
        <p:blipFill>
          <a:blip r:embed="rId3">
            <a:alphaModFix/>
          </a:blip>
          <a:stretch>
            <a:fillRect/>
          </a:stretch>
        </p:blipFill>
        <p:spPr>
          <a:xfrm>
            <a:off x="523400" y="1152475"/>
            <a:ext cx="4487826" cy="2991874"/>
          </a:xfrm>
          <a:prstGeom prst="rect">
            <a:avLst/>
          </a:prstGeom>
          <a:noFill/>
          <a:ln>
            <a:noFill/>
          </a:ln>
        </p:spPr>
      </p:pic>
      <p:pic>
        <p:nvPicPr>
          <p:cNvPr id="87" name="Google Shape;87;p17"/>
          <p:cNvPicPr preferRelativeResize="0"/>
          <p:nvPr/>
        </p:nvPicPr>
        <p:blipFill>
          <a:blip r:embed="rId4">
            <a:alphaModFix/>
          </a:blip>
          <a:stretch>
            <a:fillRect/>
          </a:stretch>
        </p:blipFill>
        <p:spPr>
          <a:xfrm>
            <a:off x="5278223" y="445025"/>
            <a:ext cx="3264575" cy="43527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8"/>
          <p:cNvSpPr txBox="1"/>
          <p:nvPr>
            <p:ph type="title"/>
          </p:nvPr>
        </p:nvSpPr>
        <p:spPr>
          <a:xfrm>
            <a:off x="34800" y="0"/>
            <a:ext cx="9074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Erika and Tessa: The Bilingual School at Villa Soleada</a:t>
            </a:r>
            <a:endParaRPr/>
          </a:p>
        </p:txBody>
      </p:sp>
      <p:sp>
        <p:nvSpPr>
          <p:cNvPr id="93" name="Google Shape;93;p18"/>
          <p:cNvSpPr txBox="1"/>
          <p:nvPr>
            <p:ph idx="1" type="body"/>
          </p:nvPr>
        </p:nvSpPr>
        <p:spPr>
          <a:xfrm>
            <a:off x="273500" y="822063"/>
            <a:ext cx="5493900" cy="3901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Honduras has 66% poverty rate and is currently the most unequal country in Latin America</a:t>
            </a:r>
            <a:endParaRPr sz="1500"/>
          </a:p>
          <a:p>
            <a:pPr indent="-323850" lvl="0" marL="457200" rtl="0" algn="l">
              <a:spcBef>
                <a:spcPts val="0"/>
              </a:spcBef>
              <a:spcAft>
                <a:spcPts val="0"/>
              </a:spcAft>
              <a:buSzPts val="1500"/>
              <a:buChar char="-"/>
            </a:pPr>
            <a:r>
              <a:rPr lang="en" sz="1500"/>
              <a:t>37% of Honduran children ages 12-16 are not in school</a:t>
            </a:r>
            <a:endParaRPr sz="1500"/>
          </a:p>
          <a:p>
            <a:pPr indent="-323850" lvl="0" marL="457200" rtl="0" algn="l">
              <a:spcBef>
                <a:spcPts val="0"/>
              </a:spcBef>
              <a:spcAft>
                <a:spcPts val="0"/>
              </a:spcAft>
              <a:buSzPts val="1500"/>
              <a:buChar char="-"/>
            </a:pPr>
            <a:r>
              <a:rPr lang="en" sz="1500"/>
              <a:t>A household survey revealed that 0% of residents in the community of Villa Soleada had graduated </a:t>
            </a:r>
            <a:r>
              <a:rPr lang="en" sz="1500"/>
              <a:t>high school</a:t>
            </a:r>
            <a:r>
              <a:rPr lang="en" sz="1500"/>
              <a:t> </a:t>
            </a:r>
            <a:endParaRPr sz="1500"/>
          </a:p>
          <a:p>
            <a:pPr indent="-323850" lvl="0" marL="457200" rtl="0" algn="l">
              <a:spcBef>
                <a:spcPts val="0"/>
              </a:spcBef>
              <a:spcAft>
                <a:spcPts val="0"/>
              </a:spcAft>
              <a:buSzPts val="1500"/>
              <a:buChar char="-"/>
            </a:pPr>
            <a:r>
              <a:rPr lang="en" sz="1500"/>
              <a:t>After a new community was built (what is now known as Villa Soleada) many challenges still remained: generational poverty, </a:t>
            </a:r>
            <a:r>
              <a:rPr lang="en" sz="1500"/>
              <a:t>illiteracy</a:t>
            </a:r>
            <a:r>
              <a:rPr lang="en" sz="1500"/>
              <a:t>, </a:t>
            </a:r>
            <a:r>
              <a:rPr lang="en" sz="1500"/>
              <a:t>chronic unemployment</a:t>
            </a:r>
            <a:r>
              <a:rPr lang="en" sz="1500"/>
              <a:t>, drug abuse,violent crime and malnutrition. In 2012, the community and SHH decided to </a:t>
            </a:r>
            <a:r>
              <a:rPr lang="en" sz="1500"/>
              <a:t>begin</a:t>
            </a:r>
            <a:r>
              <a:rPr lang="en" sz="1500"/>
              <a:t> building one more thing: the bilingual school. </a:t>
            </a:r>
            <a:endParaRPr sz="1500"/>
          </a:p>
          <a:p>
            <a:pPr indent="-323850" lvl="0" marL="457200" rtl="0" algn="l">
              <a:spcBef>
                <a:spcPts val="0"/>
              </a:spcBef>
              <a:spcAft>
                <a:spcPts val="0"/>
              </a:spcAft>
              <a:buSzPts val="1500"/>
              <a:buChar char="-"/>
            </a:pPr>
            <a:r>
              <a:rPr lang="en" sz="1500"/>
              <a:t>The dream was that one day, every child from the community would be a highschool and college graduate (cradle - career program)</a:t>
            </a:r>
            <a:endParaRPr sz="1500"/>
          </a:p>
          <a:p>
            <a:pPr indent="0" lvl="0" marL="457200" rtl="0" algn="l">
              <a:spcBef>
                <a:spcPts val="1600"/>
              </a:spcBef>
              <a:spcAft>
                <a:spcPts val="1600"/>
              </a:spcAft>
              <a:buNone/>
            </a:pPr>
            <a:r>
              <a:t/>
            </a:r>
            <a:endParaRPr sz="1500"/>
          </a:p>
        </p:txBody>
      </p:sp>
      <p:pic>
        <p:nvPicPr>
          <p:cNvPr id="94" name="Google Shape;94;p18"/>
          <p:cNvPicPr preferRelativeResize="0"/>
          <p:nvPr/>
        </p:nvPicPr>
        <p:blipFill>
          <a:blip r:embed="rId3">
            <a:alphaModFix/>
          </a:blip>
          <a:stretch>
            <a:fillRect/>
          </a:stretch>
        </p:blipFill>
        <p:spPr>
          <a:xfrm>
            <a:off x="5919800" y="725100"/>
            <a:ext cx="3071801" cy="40957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Villa Soleada Bilingual School (continued)</a:t>
            </a:r>
            <a:endParaRPr/>
          </a:p>
        </p:txBody>
      </p:sp>
      <p:sp>
        <p:nvSpPr>
          <p:cNvPr id="100" name="Google Shape;100;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Students from Villa Soleada attend the school on a full scholarship</a:t>
            </a:r>
            <a:endParaRPr/>
          </a:p>
          <a:p>
            <a:pPr indent="-342900" lvl="0" marL="457200" rtl="0" algn="l">
              <a:spcBef>
                <a:spcPts val="0"/>
              </a:spcBef>
              <a:spcAft>
                <a:spcPts val="0"/>
              </a:spcAft>
              <a:buSzPts val="1800"/>
              <a:buChar char="-"/>
            </a:pPr>
            <a:r>
              <a:t/>
            </a:r>
            <a:endParaRPr/>
          </a:p>
        </p:txBody>
      </p:sp>
      <p:pic>
        <p:nvPicPr>
          <p:cNvPr id="101" name="Google Shape;101;p19"/>
          <p:cNvPicPr preferRelativeResize="0"/>
          <p:nvPr/>
        </p:nvPicPr>
        <p:blipFill>
          <a:blip r:embed="rId3">
            <a:alphaModFix/>
          </a:blip>
          <a:stretch>
            <a:fillRect/>
          </a:stretch>
        </p:blipFill>
        <p:spPr>
          <a:xfrm>
            <a:off x="2385462" y="2031650"/>
            <a:ext cx="2189326" cy="2005376"/>
          </a:xfrm>
          <a:prstGeom prst="rect">
            <a:avLst/>
          </a:prstGeom>
          <a:noFill/>
          <a:ln>
            <a:noFill/>
          </a:ln>
        </p:spPr>
      </p:pic>
      <p:pic>
        <p:nvPicPr>
          <p:cNvPr id="102" name="Google Shape;102;p19"/>
          <p:cNvPicPr preferRelativeResize="0"/>
          <p:nvPr/>
        </p:nvPicPr>
        <p:blipFill>
          <a:blip r:embed="rId4">
            <a:alphaModFix/>
          </a:blip>
          <a:stretch>
            <a:fillRect/>
          </a:stretch>
        </p:blipFill>
        <p:spPr>
          <a:xfrm>
            <a:off x="90574" y="1766450"/>
            <a:ext cx="2101826" cy="2802425"/>
          </a:xfrm>
          <a:prstGeom prst="rect">
            <a:avLst/>
          </a:prstGeom>
          <a:noFill/>
          <a:ln>
            <a:noFill/>
          </a:ln>
        </p:spPr>
      </p:pic>
      <p:pic>
        <p:nvPicPr>
          <p:cNvPr id="103" name="Google Shape;103;p19"/>
          <p:cNvPicPr preferRelativeResize="0"/>
          <p:nvPr/>
        </p:nvPicPr>
        <p:blipFill>
          <a:blip r:embed="rId5">
            <a:alphaModFix/>
          </a:blip>
          <a:stretch>
            <a:fillRect/>
          </a:stretch>
        </p:blipFill>
        <p:spPr>
          <a:xfrm>
            <a:off x="4767850" y="1652675"/>
            <a:ext cx="4297099" cy="3222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114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Susan, Avery, and Sadie: Children at Villa Soleada</a:t>
            </a:r>
            <a:endParaRPr/>
          </a:p>
        </p:txBody>
      </p:sp>
      <p:sp>
        <p:nvSpPr>
          <p:cNvPr id="109" name="Google Shape;109;p20"/>
          <p:cNvSpPr txBox="1"/>
          <p:nvPr/>
        </p:nvSpPr>
        <p:spPr>
          <a:xfrm>
            <a:off x="662175" y="754600"/>
            <a:ext cx="7342500" cy="856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After a long day of working on the worksite we come back to villa being greeted by the children and families.</a:t>
            </a:r>
            <a:endParaRPr sz="2400">
              <a:solidFill>
                <a:srgbClr val="FFFFFF"/>
              </a:solidFill>
            </a:endParaRPr>
          </a:p>
          <a:p>
            <a:pPr indent="0" lvl="0" marL="0" rtl="0" algn="l">
              <a:spcBef>
                <a:spcPts val="0"/>
              </a:spcBef>
              <a:spcAft>
                <a:spcPts val="0"/>
              </a:spcAft>
              <a:buClr>
                <a:srgbClr val="000000"/>
              </a:buClr>
              <a:buSzPts val="1100"/>
              <a:buFont typeface="Arial"/>
              <a:buNone/>
            </a:pPr>
            <a:r>
              <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We would have some free time in the afternoon to play with the kids. (we would play soccer, tag ect.)</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Alongside building the school we would also create a bond with the kids throughout the community.</a:t>
            </a:r>
            <a:endParaRPr sz="24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311700" y="445025"/>
            <a:ext cx="1782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Villa Soleada</a:t>
            </a:r>
            <a:endParaRPr/>
          </a:p>
        </p:txBody>
      </p:sp>
      <p:sp>
        <p:nvSpPr>
          <p:cNvPr id="115" name="Google Shape;115;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6" name="Google Shape;116;p21"/>
          <p:cNvPicPr preferRelativeResize="0"/>
          <p:nvPr/>
        </p:nvPicPr>
        <p:blipFill>
          <a:blip r:embed="rId3">
            <a:alphaModFix/>
          </a:blip>
          <a:stretch>
            <a:fillRect/>
          </a:stretch>
        </p:blipFill>
        <p:spPr>
          <a:xfrm>
            <a:off x="5415575" y="184775"/>
            <a:ext cx="3090208" cy="4635325"/>
          </a:xfrm>
          <a:prstGeom prst="rect">
            <a:avLst/>
          </a:prstGeom>
          <a:noFill/>
          <a:ln>
            <a:noFill/>
          </a:ln>
        </p:spPr>
      </p:pic>
      <p:pic>
        <p:nvPicPr>
          <p:cNvPr id="117" name="Google Shape;117;p21"/>
          <p:cNvPicPr preferRelativeResize="0"/>
          <p:nvPr/>
        </p:nvPicPr>
        <p:blipFill>
          <a:blip r:embed="rId4">
            <a:alphaModFix/>
          </a:blip>
          <a:stretch>
            <a:fillRect/>
          </a:stretch>
        </p:blipFill>
        <p:spPr>
          <a:xfrm>
            <a:off x="1917250" y="184775"/>
            <a:ext cx="3372524" cy="2248349"/>
          </a:xfrm>
          <a:prstGeom prst="rect">
            <a:avLst/>
          </a:prstGeom>
          <a:noFill/>
          <a:ln>
            <a:noFill/>
          </a:ln>
        </p:spPr>
      </p:pic>
      <p:pic>
        <p:nvPicPr>
          <p:cNvPr id="118" name="Google Shape;118;p21"/>
          <p:cNvPicPr preferRelativeResize="0"/>
          <p:nvPr/>
        </p:nvPicPr>
        <p:blipFill>
          <a:blip r:embed="rId5">
            <a:alphaModFix/>
          </a:blip>
          <a:stretch>
            <a:fillRect/>
          </a:stretch>
        </p:blipFill>
        <p:spPr>
          <a:xfrm>
            <a:off x="1917250" y="2571750"/>
            <a:ext cx="3372524" cy="22483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